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4" r:id="rId3"/>
    <p:sldId id="257" r:id="rId4"/>
    <p:sldId id="265" r:id="rId5"/>
    <p:sldId id="267" r:id="rId6"/>
    <p:sldId id="258" r:id="rId7"/>
    <p:sldId id="262" r:id="rId8"/>
    <p:sldId id="273" r:id="rId9"/>
    <p:sldId id="305" r:id="rId10"/>
    <p:sldId id="263" r:id="rId11"/>
    <p:sldId id="283" r:id="rId12"/>
    <p:sldId id="259" r:id="rId13"/>
    <p:sldId id="266" r:id="rId14"/>
    <p:sldId id="268" r:id="rId15"/>
    <p:sldId id="270" r:id="rId16"/>
    <p:sldId id="269" r:id="rId17"/>
    <p:sldId id="274" r:id="rId18"/>
    <p:sldId id="275" r:id="rId19"/>
    <p:sldId id="276" r:id="rId20"/>
    <p:sldId id="277" r:id="rId21"/>
    <p:sldId id="278" r:id="rId22"/>
    <p:sldId id="287" r:id="rId23"/>
    <p:sldId id="279" r:id="rId24"/>
    <p:sldId id="288" r:id="rId25"/>
    <p:sldId id="280" r:id="rId26"/>
    <p:sldId id="281" r:id="rId27"/>
    <p:sldId id="289" r:id="rId28"/>
    <p:sldId id="282" r:id="rId29"/>
    <p:sldId id="285" r:id="rId30"/>
    <p:sldId id="301" r:id="rId31"/>
    <p:sldId id="302" r:id="rId32"/>
    <p:sldId id="306" r:id="rId33"/>
    <p:sldId id="290" r:id="rId34"/>
    <p:sldId id="291" r:id="rId35"/>
    <p:sldId id="303" r:id="rId36"/>
    <p:sldId id="292" r:id="rId37"/>
    <p:sldId id="293" r:id="rId38"/>
    <p:sldId id="304" r:id="rId39"/>
    <p:sldId id="294" r:id="rId40"/>
    <p:sldId id="286" r:id="rId41"/>
    <p:sldId id="295" r:id="rId42"/>
    <p:sldId id="298" r:id="rId43"/>
    <p:sldId id="296" r:id="rId44"/>
    <p:sldId id="297" r:id="rId45"/>
    <p:sldId id="300" r:id="rId46"/>
    <p:sldId id="299" r:id="rId47"/>
    <p:sldId id="271" r:id="rId4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FF"/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1" autoAdjust="0"/>
    <p:restoredTop sz="94687" autoAdjust="0"/>
  </p:normalViewPr>
  <p:slideViewPr>
    <p:cSldViewPr>
      <p:cViewPr varScale="1">
        <p:scale>
          <a:sx n="64" d="100"/>
          <a:sy n="6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B2FB-335E-4BF3-8303-7B8C8930AF3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052A-A5CB-480D-A869-99C7FF8DE1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773E-5C4F-4558-A0A4-027C24AFC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A00F-A2A9-4FA3-BF7C-6BE8055401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3BB0D2-DE5C-4091-9934-936FE799F9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D0C-2FB1-4E33-A0D0-0A33DB76D8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2FDC-9065-4C0E-A1A4-FC1D3C285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5C6E-AB22-49B3-8DDC-290DFE89AC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A0D8-9928-4068-B91E-AF4CE42D01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890D-C6A1-4FBF-A5E2-8A9B23C2AB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542-7463-4F8C-AA9A-1BE62D47D2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29A0B1-74CD-4BAD-BA16-FED87ED64C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://www.childbirths.com/euniversity/images/image007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MECHANISM OF LABOUR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5325" y="4221163"/>
            <a:ext cx="3455988" cy="2297112"/>
          </a:xfrm>
          <a:noFill/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572000" y="5368925"/>
            <a:ext cx="4392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>
                <a:latin typeface="Arial" charset="0"/>
                <a:cs typeface="Arial" charset="0"/>
              </a:rPr>
              <a:t>Dr Shanthi Serene Sylum V MD(Hom)</a:t>
            </a:r>
          </a:p>
          <a:p>
            <a:pPr eaLnBrk="1" hangingPunct="1"/>
            <a:r>
              <a:rPr lang="en-IN">
                <a:latin typeface="Arial" charset="0"/>
                <a:cs typeface="Arial" charset="0"/>
              </a:rPr>
              <a:t>Professor &amp; HOD</a:t>
            </a:r>
          </a:p>
          <a:p>
            <a:pPr eaLnBrk="1" hangingPunct="1"/>
            <a:r>
              <a:rPr lang="en-IN">
                <a:latin typeface="Arial" charset="0"/>
                <a:cs typeface="Arial" charset="0"/>
              </a:rPr>
              <a:t>Dept: Obstetrics &amp; Gynaecology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How to find out Engagement 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b="1" u="sng" dirty="0" smtClean="0">
                <a:solidFill>
                  <a:srgbClr val="FF0000"/>
                </a:solidFill>
              </a:rPr>
              <a:t>By P/A examination.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In clinical P/A examination foetal head </a:t>
            </a:r>
            <a:r>
              <a:rPr lang="en-GB" smtClean="0"/>
              <a:t>is divided </a:t>
            </a:r>
            <a:r>
              <a:rPr lang="en-GB" dirty="0" smtClean="0"/>
              <a:t>into 5parts.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If head is above pelvic brim it is not engaged. So 5/5</a:t>
            </a:r>
            <a:r>
              <a:rPr lang="en-GB" baseline="30000" dirty="0" smtClean="0"/>
              <a:t>th</a:t>
            </a:r>
            <a:r>
              <a:rPr lang="en-GB" dirty="0" smtClean="0"/>
              <a:t> part of head lies above the brim.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In engaged head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/>
              <a:t>         - </a:t>
            </a:r>
            <a:r>
              <a:rPr lang="en-GB" dirty="0" err="1" smtClean="0"/>
              <a:t>biparietal</a:t>
            </a:r>
            <a:r>
              <a:rPr lang="en-GB" dirty="0" smtClean="0"/>
              <a:t> diameter enters the pelvic brim  	 	- tip of head lies at the level of </a:t>
            </a:r>
            <a:r>
              <a:rPr lang="en-GB" dirty="0" err="1" smtClean="0"/>
              <a:t>ischial</a:t>
            </a:r>
            <a:r>
              <a:rPr lang="en-GB" dirty="0" smtClean="0"/>
              <a:t> spine &amp;   	- 1/5</a:t>
            </a:r>
            <a:r>
              <a:rPr lang="en-GB" baseline="30000" dirty="0" smtClean="0"/>
              <a:t>th</a:t>
            </a:r>
            <a:r>
              <a:rPr lang="en-GB" dirty="0" smtClean="0"/>
              <a:t> of foetal head can be felt above the   		   brim.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316" name="Picture 4" descr="abd ex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25"/>
            <a:ext cx="9144000" cy="6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 Engagement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908050"/>
            <a:ext cx="40386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smtClean="0">
                <a:solidFill>
                  <a:srgbClr val="FF0000"/>
                </a:solidFill>
              </a:rPr>
              <a:t>In LOA of vertex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00CC00"/>
                </a:solidFill>
              </a:rPr>
              <a:t>Denominator –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</a:t>
            </a:r>
            <a:r>
              <a:rPr lang="en-GB" sz="2400" b="1" u="sng" smtClean="0">
                <a:solidFill>
                  <a:schemeClr val="hlink"/>
                </a:solidFill>
              </a:rPr>
              <a:t>Occiput</a:t>
            </a:r>
            <a:r>
              <a:rPr lang="en-GB" sz="2400" smtClean="0"/>
              <a:t> lies in relation to Lt ilio pectineal eminence in Lt anterior quadrent.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smtClean="0">
                <a:solidFill>
                  <a:schemeClr val="hlink"/>
                </a:solidFill>
              </a:rPr>
              <a:t>Sinciput</a:t>
            </a:r>
            <a:r>
              <a:rPr lang="en-GB" sz="2400" smtClean="0"/>
              <a:t> locate towards Rt sacro ilial jt in Rt post quadrent.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smtClean="0">
                <a:solidFill>
                  <a:schemeClr val="hlink"/>
                </a:solidFill>
              </a:rPr>
              <a:t>Sagital sucture</a:t>
            </a:r>
            <a:r>
              <a:rPr lang="en-GB" sz="2400" smtClean="0"/>
              <a:t> lies on Rt oblique diameter of maternal pelvis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u="sng" smtClean="0">
                <a:solidFill>
                  <a:srgbClr val="FF0000"/>
                </a:solidFill>
              </a:rPr>
              <a:t>In ROA of vertex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Occiput lying at Rt anterior quadrant.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So engagement of </a:t>
            </a:r>
            <a:r>
              <a:rPr lang="en-GB" sz="2400" b="1" u="sng" smtClean="0">
                <a:solidFill>
                  <a:schemeClr val="hlink"/>
                </a:solidFill>
              </a:rPr>
              <a:t>vertex</a:t>
            </a:r>
            <a:r>
              <a:rPr lang="en-GB" sz="2400" smtClean="0"/>
              <a:t> occures in Lt oblique 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341438"/>
            <a:ext cx="44958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00CC00"/>
                </a:solidFill>
              </a:rPr>
              <a:t>Engaging diameters</a:t>
            </a:r>
            <a:r>
              <a:rPr lang="en-GB" sz="2400" smtClean="0"/>
              <a:t> of foetal head 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</a:t>
            </a:r>
            <a:r>
              <a:rPr lang="en-GB" sz="2400" u="sng" smtClean="0"/>
              <a:t>Transverse diameter-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Biparietal – 9.4cm,3 3\4”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</a:t>
            </a:r>
            <a:r>
              <a:rPr lang="en-GB" sz="2400" u="sng" smtClean="0"/>
              <a:t>Antero posterior diameter-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Suboccipito bregmatic –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               -  9.4cm,3 3/4”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So both the diameters are in the same plane.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{Oblique d measures from one sacro iliac Jt to opposite ilopectenial eminance 12cm,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4 3/4”}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 flipV="1">
            <a:off x="6877050" y="616585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6948488" y="616585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6567488" y="645318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latin typeface="Arial" charset="0"/>
              </a:rPr>
              <a:t>LO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7288213" y="652462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latin typeface="Arial" charset="0"/>
              </a:rPr>
              <a:t>RO</a:t>
            </a: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5580063" y="4652963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 smtClean="0">
                <a:solidFill>
                  <a:srgbClr val="FF0000"/>
                </a:solidFill>
              </a:rPr>
              <a:t>Fixation</a:t>
            </a:r>
            <a:endParaRPr lang="en-GB" b="0" u="sng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smtClean="0">
                <a:solidFill>
                  <a:srgbClr val="FF0000"/>
                </a:solidFill>
              </a:rPr>
              <a:t>Fixation</a:t>
            </a:r>
            <a:r>
              <a:rPr lang="en-US" smtClean="0"/>
              <a:t> of the presenting part is that a portion of the presenting part is entering into the supirior strait 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So the surrounding structure and abdominal muscles help in fixing the presenting part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 </a:t>
            </a:r>
            <a:r>
              <a:rPr lang="en-US" i="1" smtClean="0">
                <a:solidFill>
                  <a:srgbClr val="00FFFF"/>
                </a:solidFill>
              </a:rPr>
              <a:t>primi</a:t>
            </a:r>
            <a:r>
              <a:rPr lang="en-US" smtClean="0"/>
              <a:t> fixation and engagement occurs during last few weeks of pregnancy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 </a:t>
            </a:r>
            <a:r>
              <a:rPr lang="en-US" i="1" smtClean="0">
                <a:solidFill>
                  <a:srgbClr val="00FFFF"/>
                </a:solidFill>
              </a:rPr>
              <a:t>multi</a:t>
            </a:r>
            <a:r>
              <a:rPr lang="en-US" smtClean="0"/>
              <a:t> fixation and engagement occurs at the commencement of labor.</a:t>
            </a:r>
            <a:endParaRPr lang="en-GB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4006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About 60 to 70% of the cases in early labour vertex engages at trasverse diameter of pelvic brim (</a:t>
            </a:r>
            <a:r>
              <a:rPr lang="en-US" b="1" u="sng" smtClean="0">
                <a:solidFill>
                  <a:srgbClr val="FF0000"/>
                </a:solidFill>
              </a:rPr>
              <a:t>synclitism</a:t>
            </a:r>
            <a:r>
              <a:rPr lang="en-US" smtClean="0"/>
              <a:t>) </a:t>
            </a:r>
          </a:p>
          <a:p>
            <a:pPr eaLnBrk="1" hangingPunct="1">
              <a:defRPr/>
            </a:pPr>
            <a:r>
              <a:rPr lang="en-US" smtClean="0"/>
              <a:t>i.e., left occiputo trasverse(LOT) or (ROT) usually a slight lateral inclination of foetal head occurs .</a:t>
            </a:r>
          </a:p>
          <a:p>
            <a:pPr eaLnBrk="1" hangingPunct="1">
              <a:defRPr/>
            </a:pPr>
            <a:r>
              <a:rPr lang="en-US" smtClean="0"/>
              <a:t>i.e., when sagittal suture lies near to the symphysis pubis or sacral promontry due to this lateral inclination it  is called </a:t>
            </a:r>
            <a:r>
              <a:rPr lang="en-US" u="sng" smtClean="0">
                <a:solidFill>
                  <a:srgbClr val="FF0000"/>
                </a:solidFill>
              </a:rPr>
              <a:t>asynclitism</a:t>
            </a:r>
            <a:r>
              <a:rPr lang="en-US" smtClean="0"/>
              <a:t> or parietal obliquity 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solidFill>
                  <a:srgbClr val="FF0000"/>
                </a:solidFill>
              </a:rPr>
              <a:t>Asynclitism is of 2 types</a:t>
            </a:r>
            <a:endParaRPr lang="en-GB" u="sng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2924175"/>
            <a:ext cx="4316412" cy="3201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00CC00"/>
                </a:solidFill>
              </a:rPr>
              <a:t>    posterior asynclitism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posteior parietal obliquity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Litzman’s obliquity </a:t>
            </a:r>
            <a:endParaRPr lang="en-US" u="sng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GB" u="sng" smtClean="0">
              <a:solidFill>
                <a:srgbClr val="FF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356100" y="2924175"/>
            <a:ext cx="4787900" cy="3201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00CC00"/>
                </a:solidFill>
              </a:rPr>
              <a:t>    anterior asynclitism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anterior parital presentation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naegele’s obliquity</a:t>
            </a:r>
            <a:endParaRPr lang="en-GB" smtClean="0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124075" y="2276475"/>
            <a:ext cx="4319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2124075" y="22764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6443663" y="22764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4500563" y="112553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 </a:t>
            </a:r>
            <a:r>
              <a:rPr lang="en-US" b="1" smtClean="0">
                <a:solidFill>
                  <a:schemeClr val="hlink"/>
                </a:solidFill>
              </a:rPr>
              <a:t>primi</a:t>
            </a:r>
            <a:r>
              <a:rPr lang="en-US" smtClean="0"/>
              <a:t> due to tight abdominal wall sagital suture lies nearer to symphysis pubis and so posterior parital bone  becomes lower then anterior wall  .so it becomes </a:t>
            </a:r>
            <a:r>
              <a:rPr lang="en-US" b="1" smtClean="0"/>
              <a:t>leading presenting part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So it is </a:t>
            </a:r>
            <a:r>
              <a:rPr lang="en-US" b="1" u="sng" smtClean="0">
                <a:solidFill>
                  <a:srgbClr val="00CC00"/>
                </a:solidFill>
              </a:rPr>
              <a:t>posterior asynclitism</a:t>
            </a:r>
            <a:r>
              <a:rPr lang="en-US" smtClean="0"/>
              <a:t> or posteior </a:t>
            </a:r>
            <a:r>
              <a:rPr lang="en-US" smtClean="0">
                <a:solidFill>
                  <a:srgbClr val="66FF33"/>
                </a:solidFill>
              </a:rPr>
              <a:t>parietal obliquity</a:t>
            </a:r>
            <a:r>
              <a:rPr lang="en-US" smtClean="0"/>
              <a:t> or </a:t>
            </a:r>
            <a:r>
              <a:rPr lang="en-US" smtClean="0">
                <a:solidFill>
                  <a:srgbClr val="66FF33"/>
                </a:solidFill>
              </a:rPr>
              <a:t>Litzman”s obliquity</a:t>
            </a:r>
            <a:r>
              <a:rPr lang="en-US" smtClean="0"/>
              <a:t>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This asynclitism gets </a:t>
            </a:r>
            <a:r>
              <a:rPr lang="en-US" u="sng" smtClean="0"/>
              <a:t>gradually corrected</a:t>
            </a:r>
            <a:r>
              <a:rPr lang="en-US" smtClean="0"/>
              <a:t> when the head desents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then the vertex rotates 2/8</a:t>
            </a:r>
            <a:r>
              <a:rPr lang="en-US" baseline="30000" smtClean="0"/>
              <a:t>th</a:t>
            </a:r>
            <a:r>
              <a:rPr lang="en-US" smtClean="0"/>
              <a:t> circle on the pelvic floor as occiputo anterior postion.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 If the sagital suture is near the sacral promontry – </a:t>
            </a:r>
            <a:r>
              <a:rPr lang="en-US" smtClean="0">
                <a:solidFill>
                  <a:srgbClr val="66FF33"/>
                </a:solidFill>
              </a:rPr>
              <a:t>anterior parital presentation</a:t>
            </a:r>
            <a:r>
              <a:rPr lang="en-US" smtClean="0"/>
              <a:t> or </a:t>
            </a:r>
            <a:r>
              <a:rPr lang="en-US" b="1" u="sng" smtClean="0">
                <a:solidFill>
                  <a:srgbClr val="00CC00"/>
                </a:solidFill>
              </a:rPr>
              <a:t>anterior asynclitism</a:t>
            </a:r>
            <a:r>
              <a:rPr lang="en-US" smtClean="0"/>
              <a:t> or </a:t>
            </a:r>
            <a:r>
              <a:rPr lang="en-US" smtClean="0">
                <a:solidFill>
                  <a:srgbClr val="66FF33"/>
                </a:solidFill>
              </a:rPr>
              <a:t>naegele”s obliquity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Desent and flexion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Continuous desent of the fetal head occurs through out the mechanism till head is born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Resistance are meternal soft passage (lower utrine segment and pelvic floor) promots full flexion of fetal head </a:t>
            </a:r>
          </a:p>
        </p:txBody>
      </p:sp>
      <p:pic>
        <p:nvPicPr>
          <p:cNvPr id="194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9881" y="2724785"/>
            <a:ext cx="3095238" cy="227679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decent is brought about by: 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-intra utrine fluid pressure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- contraction of abdominal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  muscles</a:t>
            </a:r>
          </a:p>
          <a:p>
            <a:pPr eaLnBrk="1" hangingPunct="1">
              <a:defRPr/>
            </a:pPr>
            <a:r>
              <a:rPr lang="en-US" smtClean="0"/>
              <a:t>The flexion is produced by:-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- Resistance of lower utrine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        segmants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- pelvic floor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if the head engages in a deflexed position this desents helps complete flexion of the head 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Internal rotation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125538"/>
            <a:ext cx="4787900" cy="55435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>It occurs on the pelvic floor .</a:t>
            </a:r>
          </a:p>
          <a:p>
            <a:pPr eaLnBrk="1" hangingPunct="1">
              <a:defRPr/>
            </a:pPr>
            <a:r>
              <a:rPr lang="en-US" sz="2400" b="1" smtClean="0"/>
              <a:t>So occiput rotates 1/8 th of a circule i.e., 45 degree towards midline to lie under pubic arch .</a:t>
            </a:r>
          </a:p>
          <a:p>
            <a:pPr eaLnBrk="1" hangingPunct="1">
              <a:defRPr/>
            </a:pPr>
            <a:r>
              <a:rPr lang="en-US" sz="2400" b="1" smtClean="0"/>
              <a:t>Then further desent occurs till occiput passes beyond simphysis pubis in flexed attitude of the fetal head .</a:t>
            </a:r>
          </a:p>
          <a:p>
            <a:pPr eaLnBrk="1" hangingPunct="1">
              <a:defRPr/>
            </a:pPr>
            <a:r>
              <a:rPr lang="en-US" sz="2400" b="1" smtClean="0"/>
              <a:t>So in LOA – occiput rotates 45 degree from right towards midline . </a:t>
            </a:r>
          </a:p>
          <a:p>
            <a:pPr eaLnBrk="1" hangingPunct="1">
              <a:defRPr/>
            </a:pPr>
            <a:r>
              <a:rPr lang="en-GB" sz="2400" b="1" smtClean="0"/>
              <a:t>In ROA it rotates 45  from Rt towards midline.</a:t>
            </a:r>
            <a:endParaRPr lang="en-US" sz="2400" b="1" smtClean="0"/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14925" y="2046288"/>
            <a:ext cx="4029075" cy="29543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It means the manner by which the </a:t>
            </a:r>
            <a:r>
              <a:rPr lang="en-US" sz="4400" dirty="0" err="1" smtClean="0"/>
              <a:t>fetous</a:t>
            </a:r>
            <a:r>
              <a:rPr lang="en-US" sz="4400" dirty="0" smtClean="0"/>
              <a:t> adjusts itself to , and passes through the </a:t>
            </a:r>
            <a:r>
              <a:rPr lang="en-US" sz="4400" dirty="0" err="1" smtClean="0"/>
              <a:t>parturiant</a:t>
            </a:r>
            <a:r>
              <a:rPr lang="en-US" sz="4400" dirty="0" smtClean="0"/>
              <a:t> canal with the minimum amount of difficulty.</a:t>
            </a:r>
            <a:endParaRPr lang="en-GB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686800" cy="6126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Internal rotation occurs due to :-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-forward gutter like slope of the pelvic floor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- part of fetus  meeting the resistance of   		       one half of pelvic floor will be rotated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forward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- unequal flexibility of the various  parts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of the fetus.</a:t>
            </a:r>
          </a:p>
          <a:p>
            <a:pPr eaLnBrk="1" hangingPunct="1">
              <a:defRPr/>
            </a:pPr>
            <a:r>
              <a:rPr lang="en-US" smtClean="0"/>
              <a:t> when the internal rotation is completed , the occiput comes to lye underneath the symphysis pubis and head is in complete flexion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Extention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412875"/>
            <a:ext cx="4787900" cy="50403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Extention of the fetal head occurs on the perineum beyond pelvic outlet .</a:t>
            </a:r>
          </a:p>
          <a:p>
            <a:pPr eaLnBrk="1" hangingPunct="1">
              <a:defRPr/>
            </a:pPr>
            <a:r>
              <a:rPr lang="en-US" smtClean="0"/>
              <a:t>Crowning occurs hear .</a:t>
            </a:r>
          </a:p>
          <a:p>
            <a:pPr eaLnBrk="1" hangingPunct="1">
              <a:defRPr/>
            </a:pPr>
            <a:r>
              <a:rPr lang="en-US" smtClean="0"/>
              <a:t>Streaching of the perinium </a:t>
            </a:r>
          </a:p>
          <a:p>
            <a:pPr eaLnBrk="1" hangingPunct="1">
              <a:defRPr/>
            </a:pPr>
            <a:r>
              <a:rPr lang="en-US" smtClean="0"/>
              <a:t>Vault forehead and face of foetal head are born over the edge of the perinium </a:t>
            </a:r>
          </a:p>
          <a:p>
            <a:pPr eaLnBrk="1" hangingPunct="1">
              <a:defRPr/>
            </a:pPr>
            <a:r>
              <a:rPr lang="en-US" smtClean="0"/>
              <a:t>Where as the subocciput stems under pubic arch and thus head is born 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196975"/>
            <a:ext cx="3124200" cy="2286000"/>
          </a:xfrm>
          <a:noFill/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149725"/>
            <a:ext cx="300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7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1375" y="1628775"/>
            <a:ext cx="4492625" cy="3603625"/>
          </a:xfrm>
          <a:noFill/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5763"/>
            <a:ext cx="457200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Restitution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After birth of the fetal head LOA </a:t>
            </a:r>
          </a:p>
          <a:p>
            <a:pPr eaLnBrk="1" hangingPunct="1">
              <a:defRPr/>
            </a:pPr>
            <a:r>
              <a:rPr lang="en-US" smtClean="0"/>
              <a:t>Occiput rotates 1/8 of a circule laterally towards left side to undue the twisted neck caused by internal rotation of head and chin rotates to right side .</a:t>
            </a:r>
          </a:p>
          <a:p>
            <a:pPr eaLnBrk="1" hangingPunct="1">
              <a:defRPr/>
            </a:pPr>
            <a:r>
              <a:rPr lang="en-US" smtClean="0"/>
              <a:t> so neck is untwisted in restitution </a:t>
            </a:r>
          </a:p>
          <a:p>
            <a:pPr eaLnBrk="1" hangingPunct="1">
              <a:defRPr/>
            </a:pPr>
            <a:r>
              <a:rPr lang="en-US" smtClean="0"/>
              <a:t>In ROA occiput rotates 1/8 th of a circule on right side and chin to left side 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0"/>
            <a:ext cx="3028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620713"/>
            <a:ext cx="6192837" cy="5027612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External rotation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1767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exposed free fetal head rotates again 1/8</a:t>
            </a:r>
            <a:r>
              <a:rPr lang="en-US" sz="2800" baseline="30000" smtClean="0"/>
              <a:t>th</a:t>
            </a:r>
            <a:r>
              <a:rPr lang="en-US" sz="2800" smtClean="0"/>
              <a:t> circule following restitution till occiput lies 3 o clock position towards the respective thigh and face lies on the opposite side .</a:t>
            </a:r>
          </a:p>
          <a:p>
            <a:pPr eaLnBrk="1" hangingPunct="1">
              <a:defRPr/>
            </a:pPr>
            <a:r>
              <a:rPr lang="en-US" sz="2800" smtClean="0"/>
              <a:t>In LOA  - occiput rotates towards left thigh in ROA  - occiput rotates towards right   		           thigh</a:t>
            </a:r>
          </a:p>
          <a:p>
            <a:pPr eaLnBrk="1" hangingPunct="1">
              <a:defRPr/>
            </a:pPr>
            <a:r>
              <a:rPr lang="en-US" sz="2800" smtClean="0"/>
              <a:t>This is due to the rotation of anterior shoulder on the pelvic floor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543425"/>
            <a:ext cx="31321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Lateral flexion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By this movement shoulders and trunk are born .</a:t>
            </a:r>
          </a:p>
          <a:p>
            <a:pPr eaLnBrk="1" hangingPunct="1">
              <a:defRPr/>
            </a:pPr>
            <a:r>
              <a:rPr lang="en-US" sz="2400" smtClean="0"/>
              <a:t>Anterior shoulder hitches under symphysis pubis </a:t>
            </a:r>
          </a:p>
          <a:p>
            <a:pPr eaLnBrk="1" hangingPunct="1">
              <a:defRPr/>
            </a:pPr>
            <a:r>
              <a:rPr lang="en-US" sz="2400" smtClean="0"/>
              <a:t>Then posterior shoulder born first by the lateral flexion followed by anterior shoulder.</a:t>
            </a:r>
          </a:p>
          <a:p>
            <a:pPr eaLnBrk="1" hangingPunct="1">
              <a:defRPr/>
            </a:pPr>
            <a:r>
              <a:rPr lang="en-US" sz="2400" smtClean="0"/>
              <a:t>Rest of the trunk is born by lateral flexion next </a:t>
            </a:r>
          </a:p>
        </p:txBody>
      </p:sp>
      <p:pic>
        <p:nvPicPr>
          <p:cNvPr id="2867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557338"/>
            <a:ext cx="3000375" cy="2266950"/>
          </a:xfrm>
          <a:noFill/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076700"/>
            <a:ext cx="2952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59338" cy="3933825"/>
          </a:xfrm>
          <a:noFill/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70263"/>
            <a:ext cx="4427537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During the next stage the placenta and its membranes become seperated from the uterine wall and extruded p/v </a:t>
            </a:r>
          </a:p>
          <a:p>
            <a:pPr eaLnBrk="1" hangingPunct="1">
              <a:defRPr/>
            </a:pPr>
            <a:r>
              <a:rPr lang="en-US" smtClean="0"/>
              <a:t>After placental expulsion uterus contracts and retracts to become a cricket ball size </a:t>
            </a:r>
          </a:p>
          <a:p>
            <a:pPr eaLnBrk="1" hangingPunct="1">
              <a:defRPr/>
            </a:pPr>
            <a:r>
              <a:rPr lang="en-US" smtClean="0"/>
              <a:t>Then the bleeding stops completely 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82663"/>
            <a:ext cx="60483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            It is the series of movements adopted by foetus in its birth passage during expulsion in normal labour.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Presentation in normal labour :-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                VERTEX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  LOA                          ROA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051050" y="52292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419475" y="47974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140200" y="47974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051050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867400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"/>
            <a:ext cx="8675688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853281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4820" name="Picture 4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700"/>
            <a:ext cx="6769100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003300"/>
            <a:ext cx="6121400" cy="4910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57288"/>
            <a:ext cx="5976937" cy="4900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8459788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108075"/>
            <a:ext cx="5400675" cy="4383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839788"/>
            <a:ext cx="5976938" cy="483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525"/>
            <a:ext cx="842486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950913"/>
            <a:ext cx="5976938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Steps of the cardinal movements are-</a:t>
            </a:r>
            <a:endParaRPr lang="en-GB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Engagement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Desent                            occurs in first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Flexion                            stage of labour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Internal rotation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Extention                         Occurs in second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Restitution                       stage of labour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External rotation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Lateral flexion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4140200" y="3500438"/>
            <a:ext cx="71438" cy="2305050"/>
          </a:xfrm>
          <a:prstGeom prst="rightBrace">
            <a:avLst>
              <a:gd name="adj1" fmla="val 2688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4067175" y="1773238"/>
            <a:ext cx="73025" cy="1295400"/>
          </a:xfrm>
          <a:prstGeom prst="rightBrace">
            <a:avLst>
              <a:gd name="adj1" fmla="val 1478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96938"/>
            <a:ext cx="55435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111250"/>
            <a:ext cx="5545137" cy="4313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001713"/>
            <a:ext cx="5545137" cy="4479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268413"/>
            <a:ext cx="5905500" cy="469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966788"/>
            <a:ext cx="6048375" cy="4764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IN"/>
          </a:p>
        </p:txBody>
      </p:sp>
      <p:pic>
        <p:nvPicPr>
          <p:cNvPr id="48133" name="Picture 4" descr="http://www.childbirths.com/euniversity/images/image007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00113" y="1125538"/>
            <a:ext cx="64817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30300"/>
            <a:ext cx="6265862" cy="5089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j0240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852738"/>
            <a:ext cx="11636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8" descr="BD2131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652963"/>
            <a:ext cx="74898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9" descr="flowersprettypin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060575"/>
            <a:ext cx="24114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1" descr="granny in rocker with pet animated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141663"/>
            <a:ext cx="1428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2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9144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3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0" y="11303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4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3400" y="13462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5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9300" y="15621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6" descr="!gemros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5200" y="177800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Various steps of this cardinal movements are: -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08050"/>
            <a:ext cx="4016375" cy="594995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1. Engagement</a:t>
            </a:r>
          </a:p>
          <a:p>
            <a:pPr eaLnBrk="1" hangingPunct="1">
              <a:defRPr/>
            </a:pPr>
            <a:r>
              <a:rPr lang="en-US" b="1" smtClean="0"/>
              <a:t>2. descent </a:t>
            </a:r>
          </a:p>
          <a:p>
            <a:pPr eaLnBrk="1" hangingPunct="1">
              <a:defRPr/>
            </a:pPr>
            <a:r>
              <a:rPr lang="en-US" b="1" smtClean="0"/>
              <a:t>3. flexion </a:t>
            </a:r>
          </a:p>
          <a:p>
            <a:pPr eaLnBrk="1" hangingPunct="1">
              <a:defRPr/>
            </a:pPr>
            <a:r>
              <a:rPr lang="en-US" b="1" smtClean="0"/>
              <a:t>4. internal rotation</a:t>
            </a:r>
          </a:p>
          <a:p>
            <a:pPr eaLnBrk="1" hangingPunct="1">
              <a:defRPr/>
            </a:pPr>
            <a:r>
              <a:rPr lang="en-US" b="1" smtClean="0"/>
              <a:t>5. crowning </a:t>
            </a:r>
          </a:p>
          <a:p>
            <a:pPr eaLnBrk="1" hangingPunct="1">
              <a:defRPr/>
            </a:pPr>
            <a:r>
              <a:rPr lang="en-US" b="1" smtClean="0"/>
              <a:t>6. extension</a:t>
            </a:r>
          </a:p>
          <a:p>
            <a:pPr eaLnBrk="1" hangingPunct="1">
              <a:defRPr/>
            </a:pPr>
            <a:r>
              <a:rPr lang="en-US" b="1" smtClean="0"/>
              <a:t>5 .restitution</a:t>
            </a:r>
          </a:p>
          <a:p>
            <a:pPr eaLnBrk="1" hangingPunct="1">
              <a:defRPr/>
            </a:pPr>
            <a:r>
              <a:rPr lang="en-US" b="1" smtClean="0"/>
              <a:t>6. external rotation</a:t>
            </a:r>
          </a:p>
          <a:p>
            <a:pPr eaLnBrk="1" hangingPunct="1">
              <a:defRPr/>
            </a:pPr>
            <a:r>
              <a:rPr lang="en-US" b="1" smtClean="0"/>
              <a:t>7. lateral rotation</a:t>
            </a:r>
          </a:p>
          <a:p>
            <a:pPr eaLnBrk="1" hangingPunct="1">
              <a:defRPr/>
            </a:pPr>
            <a:r>
              <a:rPr lang="en-US" b="1" smtClean="0"/>
              <a:t>8. expulsion of the trunk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67250" y="1600200"/>
            <a:ext cx="40195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Among them 1,2 &amp; 3 occures in I stage of labour.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3.4,5,6 &amp; 7 occurs in II stage of labour.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Steps of movements are :-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Engagement                   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Descent                          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Flexion                           F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Internal rotation               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Extension                        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Restitution                       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External rotation              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Lateral flexion                  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Engagement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Engagement of the foetal head occures when maximum transverse diameter (biparietal d 9.5cm) passes through the pelvic brim.</a:t>
            </a:r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r>
              <a:rPr lang="en-GB" smtClean="0"/>
              <a:t>Among the pregnancies of India, head remains unengaged in 95% before onset of labour in primi &amp; in multi head engages during labour.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1. Engagement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1637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greatest diameter of the head has passed through the brim of the pelvis.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981075"/>
            <a:ext cx="3933825" cy="2640013"/>
          </a:xfr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933825"/>
            <a:ext cx="3095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Diameters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1. Antero posterior diameter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2. Obstetric conjugate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3. Diagonal conjugate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4. Oblique diameter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5. Transverse diameter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388" y="2708275"/>
            <a:ext cx="4392612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370</TotalTime>
  <Words>1144</Words>
  <Application>Microsoft Office PowerPoint</Application>
  <PresentationFormat>On-screen Show (4:3)</PresentationFormat>
  <Paragraphs>158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Garamond</vt:lpstr>
      <vt:lpstr>Arial</vt:lpstr>
      <vt:lpstr>Wingdings</vt:lpstr>
      <vt:lpstr>Calibri</vt:lpstr>
      <vt:lpstr>Apex</vt:lpstr>
      <vt:lpstr>MECHANISM OF LABOUR</vt:lpstr>
      <vt:lpstr>Slide 2</vt:lpstr>
      <vt:lpstr>Definition</vt:lpstr>
      <vt:lpstr>Steps of the cardinal movements are-</vt:lpstr>
      <vt:lpstr>Various steps of this cardinal movements are: -</vt:lpstr>
      <vt:lpstr>Steps of movements are :-</vt:lpstr>
      <vt:lpstr>Engagement</vt:lpstr>
      <vt:lpstr>1. Engagement </vt:lpstr>
      <vt:lpstr>Diameters </vt:lpstr>
      <vt:lpstr>How to find out Engagement ? </vt:lpstr>
      <vt:lpstr>Slide 11</vt:lpstr>
      <vt:lpstr> Engagement </vt:lpstr>
      <vt:lpstr>Fixation</vt:lpstr>
      <vt:lpstr>Slide 14</vt:lpstr>
      <vt:lpstr>Asynclitism is of 2 types</vt:lpstr>
      <vt:lpstr>Slide 16</vt:lpstr>
      <vt:lpstr>Desent and flexion </vt:lpstr>
      <vt:lpstr>Slide 18</vt:lpstr>
      <vt:lpstr>Internal rotation</vt:lpstr>
      <vt:lpstr>Slide 20</vt:lpstr>
      <vt:lpstr>Extention</vt:lpstr>
      <vt:lpstr>Slide 22</vt:lpstr>
      <vt:lpstr>Restitution </vt:lpstr>
      <vt:lpstr>Slide 24</vt:lpstr>
      <vt:lpstr>External rotation</vt:lpstr>
      <vt:lpstr>Lateral flexion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 OF NORMAL LABOUR</dc:title>
  <dc:creator>Dr. Santhi John</dc:creator>
  <cp:lastModifiedBy>New</cp:lastModifiedBy>
  <cp:revision>20</cp:revision>
  <dcterms:created xsi:type="dcterms:W3CDTF">2006-11-25T17:32:34Z</dcterms:created>
  <dcterms:modified xsi:type="dcterms:W3CDTF">2019-08-17T11:39:43Z</dcterms:modified>
</cp:coreProperties>
</file>